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62" r:id="rId4"/>
    <p:sldId id="263" r:id="rId5"/>
    <p:sldId id="270" r:id="rId6"/>
    <p:sldId id="269" r:id="rId7"/>
    <p:sldId id="280" r:id="rId8"/>
    <p:sldId id="281" r:id="rId9"/>
    <p:sldId id="290" r:id="rId10"/>
    <p:sldId id="291" r:id="rId11"/>
    <p:sldId id="289" r:id="rId12"/>
    <p:sldId id="292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A2BF-DE42-4B6F-A2B9-B7FF73D606E9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029D7-EAD5-4F65-929D-9D479C6CAA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8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/>
                        <m:t>(</m:t>
                      </m:r>
                      <m:r>
                        <m:rPr>
                          <m:nor/>
                        </m:rPr>
                        <a:rPr lang="zh-TW" altLang="en-US" sz="1200" dirty="0" smtClean="0"/>
                        <m:t>某種觀點</m:t>
                      </m:r>
                      <m:r>
                        <m:rPr>
                          <m:nor/>
                        </m:rPr>
                        <a:rPr lang="en-US" altLang="zh-TW" sz="1200" dirty="0" smtClean="0"/>
                        <m:t>)</m:t>
                      </m:r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/>
                  <a:t>根據某種觀點所看到的結果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[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𝑣]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 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Draw by</a:t>
            </a:r>
          </a:p>
          <a:p>
            <a:r>
              <a:rPr lang="en-US" altLang="zh-TW" dirty="0"/>
              <a:t>http://web.geogebra.org/app/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6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1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1A4B3-64EE-4293-9DEC-CCCC81BBF0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1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20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54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62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215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07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0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32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39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20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64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456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058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193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6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6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33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06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00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93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95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1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56E2-148D-4E2A-9FA7-AB9793BF145E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405-9B40-41AB-A6BA-C126B1735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2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F7C0-80AF-493E-9384-695B583480BD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2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21.png"/><Relationship Id="rId7" Type="http://schemas.openxmlformats.org/officeDocument/2006/relationships/image" Target="../media/image980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0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4.png"/><Relationship Id="rId7" Type="http://schemas.openxmlformats.org/officeDocument/2006/relationships/image" Target="../media/image990.png"/><Relationship Id="rId12" Type="http://schemas.openxmlformats.org/officeDocument/2006/relationships/image" Target="../media/image108.png"/><Relationship Id="rId17" Type="http://schemas.openxmlformats.org/officeDocument/2006/relationships/image" Target="../media/image27.png"/><Relationship Id="rId2" Type="http://schemas.openxmlformats.org/officeDocument/2006/relationships/image" Target="../media/image2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0.png"/><Relationship Id="rId11" Type="http://schemas.openxmlformats.org/officeDocument/2006/relationships/image" Target="../media/image23.png"/><Relationship Id="rId5" Type="http://schemas.openxmlformats.org/officeDocument/2006/relationships/image" Target="../media/image97.png"/><Relationship Id="rId15" Type="http://schemas.openxmlformats.org/officeDocument/2006/relationships/image" Target="../media/image25.png"/><Relationship Id="rId10" Type="http://schemas.openxmlformats.org/officeDocument/2006/relationships/image" Target="../media/image106.png"/><Relationship Id="rId4" Type="http://schemas.openxmlformats.org/officeDocument/2006/relationships/image" Target="../media/image96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3" Type="http://schemas.openxmlformats.org/officeDocument/2006/relationships/image" Target="../media/image104.png"/><Relationship Id="rId12" Type="http://schemas.openxmlformats.org/officeDocument/2006/relationships/image" Target="../media/image28.png"/><Relationship Id="rId2" Type="http://schemas.openxmlformats.org/officeDocument/2006/relationships/image" Target="../media/image1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14.png"/><Relationship Id="rId5" Type="http://schemas.openxmlformats.org/officeDocument/2006/relationships/image" Target="../media/image106.png"/><Relationship Id="rId15" Type="http://schemas.openxmlformats.org/officeDocument/2006/relationships/image" Target="../media/image29.png"/><Relationship Id="rId10" Type="http://schemas.openxmlformats.org/officeDocument/2006/relationships/image" Target="../media/image113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6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5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e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emf"/><Relationship Id="rId4" Type="http://schemas.openxmlformats.org/officeDocument/2006/relationships/image" Target="../media/image15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視訊 4">
            <a:extLst>
              <a:ext uri="{FF2B5EF4-FFF2-40B4-BE49-F238E27FC236}">
                <a16:creationId xmlns:a16="http://schemas.microsoft.com/office/drawing/2014/main" id="{5649D579-4ACB-4F3F-BB44-111BBEFEF0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18" r="8267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A2D606D-A5BE-4BFD-B9B1-AE033EC5E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TW" sz="6600" b="1" dirty="0">
                <a:solidFill>
                  <a:srgbClr val="FFFFFF"/>
                </a:solidFill>
              </a:rPr>
              <a:t>Change Coordinate</a:t>
            </a:r>
            <a:endParaRPr lang="zh-TW" altLang="en-US" sz="6600" b="1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BB2533-2C21-443B-955C-3898C49B3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altLang="zh-TW" dirty="0"/>
              <a:t>Equation 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2570970" y="3326894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30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◦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886" y="1658031"/>
            <a:ext cx="4825335" cy="4033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6538" t="-6667" r="-38462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000" t="-1667" r="-26923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向右箭號 25"/>
          <p:cNvSpPr/>
          <p:nvPr/>
        </p:nvSpPr>
        <p:spPr>
          <a:xfrm>
            <a:off x="3835378" y="4588329"/>
            <a:ext cx="1063193" cy="71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𝑒𝑞𝑢𝑎𝑡𝑖𝑜𝑛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838" r="-4701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25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0" grpId="0"/>
      <p:bldP spid="24" grpId="0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3165441" y="2977428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30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◦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kumimoji="0" lang="en-US" altLang="zh-TW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altLang="zh-TW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kumimoji="0" lang="en-US" altLang="zh-TW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altLang="zh-TW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4639667" y="3524578"/>
                <a:ext cx="104644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667" y="3524578"/>
                <a:ext cx="1046440" cy="6176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/>
              <p:cNvSpPr txBox="1"/>
              <p:nvPr/>
            </p:nvSpPr>
            <p:spPr>
              <a:xfrm>
                <a:off x="7431176" y="3623063"/>
                <a:ext cx="1493101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76" y="3623063"/>
                <a:ext cx="1493101" cy="397225"/>
              </a:xfrm>
              <a:prstGeom prst="rect">
                <a:avLst/>
              </a:prstGeom>
              <a:blipFill>
                <a:blip r:embed="rId13"/>
                <a:stretch>
                  <a:fillRect l="-2449" r="-408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921F09D-55D4-4E1F-A858-3F86416AC5B9}"/>
                  </a:ext>
                </a:extLst>
              </p:cNvPr>
              <p:cNvSpPr txBox="1"/>
              <p:nvPr/>
            </p:nvSpPr>
            <p:spPr>
              <a:xfrm>
                <a:off x="2793755" y="3300887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921F09D-55D4-4E1F-A858-3F86416AC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55" y="3300887"/>
                <a:ext cx="361381" cy="369332"/>
              </a:xfrm>
              <a:prstGeom prst="rect">
                <a:avLst/>
              </a:prstGeom>
              <a:blipFill>
                <a:blip r:embed="rId15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4AB3E8A-4957-4E1A-9731-83B15C672662}"/>
                  </a:ext>
                </a:extLst>
              </p:cNvPr>
              <p:cNvSpPr txBox="1"/>
              <p:nvPr/>
            </p:nvSpPr>
            <p:spPr>
              <a:xfrm>
                <a:off x="1197764" y="3155246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4AB3E8A-4957-4E1A-9731-83B15C672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64" y="3155246"/>
                <a:ext cx="368498" cy="369332"/>
              </a:xfrm>
              <a:prstGeom prst="rect">
                <a:avLst/>
              </a:prstGeom>
              <a:blipFill>
                <a:blip r:embed="rId16"/>
                <a:stretch>
                  <a:fillRect l="-19672" r="-49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C1F5F684-616C-4FFE-B446-D1E14F276DDA}"/>
              </a:ext>
            </a:extLst>
          </p:cNvPr>
          <p:cNvCxnSpPr>
            <a:cxnSpLocks/>
          </p:cNvCxnSpPr>
          <p:nvPr/>
        </p:nvCxnSpPr>
        <p:spPr>
          <a:xfrm flipV="1">
            <a:off x="2043167" y="3439093"/>
            <a:ext cx="623833" cy="328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2BD626C-A732-43CF-9F6C-A0BAE03526C6}"/>
              </a:ext>
            </a:extLst>
          </p:cNvPr>
          <p:cNvCxnSpPr>
            <a:cxnSpLocks/>
          </p:cNvCxnSpPr>
          <p:nvPr/>
        </p:nvCxnSpPr>
        <p:spPr>
          <a:xfrm flipH="1" flipV="1">
            <a:off x="1556059" y="3155246"/>
            <a:ext cx="335684" cy="573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709B887-6E79-48A7-B38C-C959EAD9502A}"/>
                  </a:ext>
                </a:extLst>
              </p:cNvPr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+2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709B887-6E79-48A7-B38C-C959EAD9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9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+2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kumimoji="0" lang="en-US" altLang="zh-TW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altLang="zh-TW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kumimoji="0" lang="en-US" altLang="zh-TW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altLang="zh-TW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弧形箭號 (下彎) 21"/>
          <p:cNvSpPr/>
          <p:nvPr/>
        </p:nvSpPr>
        <p:spPr>
          <a:xfrm rot="14231115">
            <a:off x="532436" y="2256784"/>
            <a:ext cx="1159329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弧形箭號 (下彎) 22"/>
          <p:cNvSpPr/>
          <p:nvPr/>
        </p:nvSpPr>
        <p:spPr>
          <a:xfrm rot="14231115">
            <a:off x="-26110" y="2773857"/>
            <a:ext cx="2003654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01232" y="6017771"/>
            <a:ext cx="92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1130345" y="4081630"/>
            <a:ext cx="3533704" cy="2707317"/>
            <a:chOff x="1322770" y="4081630"/>
            <a:chExt cx="3533704" cy="2707317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8607" y="4081630"/>
              <a:ext cx="2937867" cy="27073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=3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061" r="-5612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77CD984E-13FE-4998-A47E-AF99B82A97A0}"/>
              </a:ext>
            </a:extLst>
          </p:cNvPr>
          <p:cNvGrpSpPr/>
          <p:nvPr/>
        </p:nvGrpSpPr>
        <p:grpSpPr>
          <a:xfrm>
            <a:off x="4639667" y="3468150"/>
            <a:ext cx="4284610" cy="707053"/>
            <a:chOff x="4639667" y="3468150"/>
            <a:chExt cx="4284610" cy="7070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A671BBC6-D0D1-46A1-9C50-A87B282E6E65}"/>
                    </a:ext>
                  </a:extLst>
                </p:cNvPr>
                <p:cNvSpPr txBox="1"/>
                <p:nvPr/>
              </p:nvSpPr>
              <p:spPr>
                <a:xfrm>
                  <a:off x="4639667" y="3524578"/>
                  <a:ext cx="1046440" cy="617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A671BBC6-D0D1-46A1-9C50-A87B282E6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667" y="3524578"/>
                  <a:ext cx="1046440" cy="6176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9221E9A-8EC3-4103-A911-AE883D3535FA}"/>
                    </a:ext>
                  </a:extLst>
                </p:cNvPr>
                <p:cNvSpPr txBox="1"/>
                <p:nvPr/>
              </p:nvSpPr>
              <p:spPr>
                <a:xfrm>
                  <a:off x="5762622" y="3468150"/>
                  <a:ext cx="1592039" cy="7070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TW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Script MT Bold" pitchFamily="66" charset="0"/>
                                <a:ea typeface="新細明體" panose="02020500000000000000" pitchFamily="18" charset="-120"/>
                                <a:cs typeface="+mn-cs"/>
                                <a:sym typeface="Symbol" pitchFamily="18" charset="2"/>
                              </a:rPr>
                              <m:t>B</m:t>
                            </m:r>
                          </m:sub>
                        </m:s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9221E9A-8EC3-4103-A911-AE883D353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2622" y="3468150"/>
                  <a:ext cx="1592039" cy="7070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0C58194-20CC-4495-821C-12DC0DE8D9F9}"/>
                    </a:ext>
                  </a:extLst>
                </p:cNvPr>
                <p:cNvSpPr txBox="1"/>
                <p:nvPr/>
              </p:nvSpPr>
              <p:spPr>
                <a:xfrm>
                  <a:off x="7431176" y="3623063"/>
                  <a:ext cx="1493101" cy="397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TW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Script MT Bold" pitchFamily="66" charset="0"/>
                                <a:ea typeface="新細明體" panose="02020500000000000000" pitchFamily="18" charset="-120"/>
                                <a:cs typeface="+mn-cs"/>
                                <a:sym typeface="Symbol" pitchFamily="18" charset="2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0C58194-20CC-4495-821C-12DC0DE8D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1176" y="3623063"/>
                  <a:ext cx="1493101" cy="397225"/>
                </a:xfrm>
                <a:prstGeom prst="rect">
                  <a:avLst/>
                </a:prstGeom>
                <a:blipFill>
                  <a:blip r:embed="rId16"/>
                  <a:stretch>
                    <a:fillRect l="-2449" r="-4082" b="-2923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6924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sz="2400" dirty="0"/>
                  <a:t> for a subspace R</a:t>
                </a:r>
                <a:r>
                  <a:rPr lang="en-US" altLang="zh-TW" sz="2400" baseline="30000" dirty="0"/>
                  <a:t>n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any v in R</a:t>
                </a:r>
                <a:r>
                  <a:rPr lang="en-US" altLang="zh-TW" sz="2400" baseline="30000" dirty="0"/>
                  <a:t>n</a:t>
                </a:r>
                <a:r>
                  <a:rPr lang="en-US" altLang="zh-TW" sz="2400" dirty="0"/>
                  <a:t>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335248"/>
            <a:ext cx="1933148" cy="184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  <m:r>
                      <a:rPr kumimoji="0" lang="en-US" altLang="zh-TW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-coordinate vector of v: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169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a coordinate system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3046737" y="2632201"/>
            <a:ext cx="588154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用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cript MT Bold" pitchFamily="66" charset="0"/>
                        <a:ea typeface="新細明體" panose="02020500000000000000" pitchFamily="18" charset="-120"/>
                        <a:cs typeface="+mn-cs"/>
                        <a:sym typeface="Symbol" pitchFamily="18" charset="2"/>
                      </a:rPr>
                      <m:t>B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的觀點來看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)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05" y="5715297"/>
                <a:ext cx="3207088" cy="461665"/>
              </a:xfrm>
              <a:prstGeom prst="rect">
                <a:avLst/>
              </a:prstGeom>
              <a:blipFill>
                <a:blip r:embed="rId8"/>
                <a:stretch>
                  <a:fillRect l="-2852" t="-120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2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3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dirty="0"/>
                  <a:t> for a subspace R</a:t>
                </a:r>
                <a:r>
                  <a:rPr lang="en-US" altLang="zh-TW" baseline="30000" dirty="0"/>
                  <a:t>n</a:t>
                </a:r>
              </a:p>
              <a:p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, how to find v?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blipFill rotWithShape="0">
                <a:blip r:embed="rId3"/>
                <a:stretch>
                  <a:fillRect l="-2933" t="-10989" r="-263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151551" y="5788679"/>
            <a:ext cx="415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(matrix-vector product)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638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Cartesian → Other System</a:t>
            </a:r>
            <a:endParaRPr lang="zh-TW" alt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17730" y="2040229"/>
            <a:ext cx="1407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[</a:t>
            </a:r>
            <a:r>
              <a:rPr lang="en-US" altLang="zh-TW" sz="2800" b="1" dirty="0"/>
              <a:t>v</a:t>
            </a:r>
            <a:r>
              <a:rPr lang="en-US" altLang="zh-TW" sz="2800" dirty="0"/>
              <a:t>]</a:t>
            </a:r>
            <a:r>
              <a:rPr lang="en-US" altLang="zh-TW" sz="2800" baseline="-25000" dirty="0">
                <a:latin typeface="Script MT Bold" pitchFamily="66" charset="0"/>
                <a:sym typeface="Symbol" pitchFamily="18" charset="2"/>
              </a:rPr>
              <a:t>B</a:t>
            </a:r>
            <a:endParaRPr lang="en-US" altLang="zh-TW" sz="2800" dirty="0"/>
          </a:p>
        </p:txBody>
      </p:sp>
      <p:pic>
        <p:nvPicPr>
          <p:cNvPr id="6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8" y="3154121"/>
            <a:ext cx="5163509" cy="971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 smtClean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[</a:t>
                </a:r>
                <a:r>
                  <a:rPr lang="en-US" altLang="zh-TW" sz="2800" b="1" dirty="0"/>
                  <a:t>v</a:t>
                </a:r>
                <a:r>
                  <a:rPr lang="en-US" altLang="zh-TW" sz="2800" dirty="0"/>
                  <a:t>]</a:t>
                </a:r>
                <a:r>
                  <a:rPr lang="en-US" altLang="zh-TW" sz="2800" baseline="-25000" dirty="0">
                    <a:latin typeface="Script MT Bold" pitchFamily="66" charset="0"/>
                    <a:sym typeface="Symbol" pitchFamily="18" charset="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blipFill rotWithShape="0">
                <a:blip r:embed="rId5"/>
                <a:stretch>
                  <a:fillRect l="-70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向右箭號 15"/>
          <p:cNvSpPr/>
          <p:nvPr/>
        </p:nvSpPr>
        <p:spPr>
          <a:xfrm>
            <a:off x="3565100" y="5819580"/>
            <a:ext cx="664000" cy="35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529730" y="4609401"/>
            <a:ext cx="251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 is invertible (?) 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351270" y="4571128"/>
            <a:ext cx="21640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independent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663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solidFill>
                      <a:srgbClr val="252525"/>
                    </a:solidFill>
                  </a:rPr>
                  <a:t>Cartesian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252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>
                    <a:solidFill>
                      <a:srgbClr val="252525"/>
                    </a:solidFill>
                  </a:rPr>
                  <a:t> Other System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/>
              <a:t>=</a:t>
            </a:r>
            <a:r>
              <a:rPr lang="en-US" altLang="zh-TW" i="1" dirty="0"/>
              <a:t> </a:t>
            </a:r>
            <a:r>
              <a:rPr lang="en-US" altLang="zh-TW" dirty="0"/>
              <a:t>{</a:t>
            </a:r>
            <a:r>
              <a:rPr lang="en-US" altLang="zh-TW" b="1" dirty="0"/>
              <a:t>b</a:t>
            </a:r>
            <a:r>
              <a:rPr lang="en-US" altLang="zh-TW" baseline="-25000" dirty="0"/>
              <a:t>1 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baseline="-25000" dirty="0"/>
              <a:t>2 </a:t>
            </a:r>
            <a:r>
              <a:rPr lang="en-US" altLang="zh-TW" dirty="0"/>
              <a:t>, </a:t>
            </a:r>
            <a:r>
              <a:rPr lang="en-US" altLang="zh-TW" dirty="0">
                <a:sym typeface="MT Extra" pitchFamily="18" charset="2"/>
              </a:rPr>
              <a:t>,</a:t>
            </a:r>
            <a:r>
              <a:rPr lang="en-US" altLang="zh-TW" dirty="0"/>
              <a:t> </a:t>
            </a:r>
            <a:r>
              <a:rPr lang="en-US" altLang="zh-TW" b="1" dirty="0" err="1"/>
              <a:t>b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}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/>
                  <a:t> be a basis of R</a:t>
                </a:r>
                <a:r>
                  <a:rPr lang="en-US" altLang="zh-TW" sz="2800" baseline="30000" dirty="0"/>
                  <a:t>n</a:t>
                </a:r>
                <a:r>
                  <a:rPr lang="en-US" altLang="zh-TW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blipFill>
                <a:blip r:embed="rId3"/>
                <a:stretch>
                  <a:fillRect l="-1709" t="-1098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385560" y="6148220"/>
            <a:ext cx="27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1960733" y="295599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1960733" y="3422660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700372" y="461448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=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1 </a:t>
            </a:r>
            <a:r>
              <a:rPr lang="en-US" altLang="zh-TW" sz="2800" dirty="0"/>
              <a:t>+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2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2 </a:t>
            </a:r>
            <a:r>
              <a:rPr lang="en-US" altLang="zh-TW" sz="2800" dirty="0"/>
              <a:t>+ </a:t>
            </a:r>
            <a:r>
              <a:rPr lang="en-US" altLang="zh-TW" sz="2800" dirty="0">
                <a:sym typeface="MT Extra" pitchFamily="18" charset="2"/>
              </a:rPr>
              <a:t> + </a:t>
            </a:r>
            <a:r>
              <a:rPr lang="en-US" altLang="zh-TW" sz="2800" i="1" dirty="0" err="1"/>
              <a:t>c</a:t>
            </a:r>
            <a:r>
              <a:rPr lang="en-US" altLang="zh-TW" sz="2800" i="1" baseline="-25000" dirty="0" err="1"/>
              <a:t>n</a:t>
            </a:r>
            <a:r>
              <a:rPr lang="en-US" altLang="zh-TW" sz="2800" b="1" dirty="0" err="1"/>
              <a:t>b</a:t>
            </a:r>
            <a:r>
              <a:rPr lang="en-US" altLang="zh-TW" sz="2800" i="1" baseline="-25000" dirty="0" err="1"/>
              <a:t>n</a:t>
            </a:r>
            <a:endParaRPr lang="en-US" altLang="zh-TW" sz="2800" dirty="0"/>
          </a:p>
        </p:txBody>
      </p:sp>
      <p:sp>
        <p:nvSpPr>
          <p:cNvPr id="20" name="手繪多邊形 19"/>
          <p:cNvSpPr/>
          <p:nvPr/>
        </p:nvSpPr>
        <p:spPr>
          <a:xfrm>
            <a:off x="630920" y="3381829"/>
            <a:ext cx="787574" cy="1277257"/>
          </a:xfrm>
          <a:custGeom>
            <a:avLst/>
            <a:gdLst>
              <a:gd name="connsiteX0" fmla="*/ 530223 w 530223"/>
              <a:gd name="connsiteY0" fmla="*/ 0 h 1277257"/>
              <a:gd name="connsiteX1" fmla="*/ 22223 w 530223"/>
              <a:gd name="connsiteY1" fmla="*/ 217714 h 1277257"/>
              <a:gd name="connsiteX2" fmla="*/ 138337 w 530223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223" h="1277257">
                <a:moveTo>
                  <a:pt x="530223" y="0"/>
                </a:moveTo>
                <a:cubicBezTo>
                  <a:pt x="308880" y="2419"/>
                  <a:pt x="87537" y="4838"/>
                  <a:pt x="22223" y="217714"/>
                </a:cubicBezTo>
                <a:cubicBezTo>
                  <a:pt x="-43091" y="430590"/>
                  <a:pt x="47623" y="853923"/>
                  <a:pt x="138337" y="127725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18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290759"/>
            <a:ext cx="4086225" cy="2886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911" y="2138358"/>
            <a:ext cx="3676650" cy="3190875"/>
          </a:xfrm>
          <a:prstGeom prst="rect">
            <a:avLst/>
          </a:prstGeom>
        </p:spPr>
      </p:pic>
      <p:cxnSp>
        <p:nvCxnSpPr>
          <p:cNvPr id="6" name="Straight Connector 28"/>
          <p:cNvCxnSpPr/>
          <p:nvPr/>
        </p:nvCxnSpPr>
        <p:spPr>
          <a:xfrm>
            <a:off x="2639677" y="3609570"/>
            <a:ext cx="1719597" cy="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264526" y="321648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Straight Connector 28"/>
          <p:cNvCxnSpPr/>
          <p:nvPr/>
        </p:nvCxnSpPr>
        <p:spPr>
          <a:xfrm>
            <a:off x="2399640" y="2526612"/>
            <a:ext cx="0" cy="115154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14837" y="287154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808389" y="5329233"/>
          <a:ext cx="1726746" cy="98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方程式" r:id="rId6" imgW="736560" imgH="419040" progId="Equation.3">
                  <p:embed/>
                </p:oleObj>
              </mc:Choice>
              <mc:Fallback>
                <p:oleObj name="方程式" r:id="rId6" imgW="736560" imgH="419040" progId="Equation.3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89" y="5329233"/>
                        <a:ext cx="1726746" cy="981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580771" y="5629958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Straight Connector 28"/>
          <p:cNvCxnSpPr/>
          <p:nvPr/>
        </p:nvCxnSpPr>
        <p:spPr>
          <a:xfrm flipV="1">
            <a:off x="6981834" y="2439083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513864" y="29856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Straight Connector 28"/>
          <p:cNvCxnSpPr/>
          <p:nvPr/>
        </p:nvCxnSpPr>
        <p:spPr>
          <a:xfrm>
            <a:off x="6101062" y="2985652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391916" y="2965886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弧形箭號 (下彎) 24"/>
          <p:cNvSpPr/>
          <p:nvPr/>
        </p:nvSpPr>
        <p:spPr>
          <a:xfrm>
            <a:off x="4130704" y="2302527"/>
            <a:ext cx="1741788" cy="5177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053406" y="1829094"/>
            <a:ext cx="18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Rotate 45◦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89" y="2643636"/>
            <a:ext cx="3676650" cy="3190875"/>
          </a:xfrm>
          <a:prstGeom prst="rect">
            <a:avLst/>
          </a:prstGeom>
        </p:spPr>
      </p:pic>
      <p:cxnSp>
        <p:nvCxnSpPr>
          <p:cNvPr id="5" name="Straight Connector 28"/>
          <p:cNvCxnSpPr/>
          <p:nvPr/>
        </p:nvCxnSpPr>
        <p:spPr>
          <a:xfrm flipV="1">
            <a:off x="2596512" y="2944361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128542" y="349093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Straight Connector 28"/>
          <p:cNvCxnSpPr/>
          <p:nvPr/>
        </p:nvCxnSpPr>
        <p:spPr>
          <a:xfrm>
            <a:off x="1715740" y="3490930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006594" y="347116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02424"/>
              </p:ext>
            </p:extLst>
          </p:nvPr>
        </p:nvGraphicFramePr>
        <p:xfrm>
          <a:off x="5549204" y="5229971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方程式" r:id="rId5" imgW="1016000" imgH="419100" progId="Equation.3">
                  <p:embed/>
                </p:oleObj>
              </mc:Choice>
              <mc:Fallback>
                <p:oleObj name="方程式" r:id="rId5" imgW="1016000" imgH="4191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04" y="5229971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407914" y="1724042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Use another coordinate 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844069" y="231599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 pitchFamily="66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B</a:t>
                </a:r>
                <a:r>
                  <a:rPr kumimoji="0" lang="en-US" altLang="zh-TW" sz="28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ademy Engraved LET" pitchFamily="2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 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</a:t>
                </a:r>
                <a:r>
                  <a:rPr kumimoji="0" lang="en-US" altLang="zh-TW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}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69" y="2315996"/>
                <a:ext cx="2814425" cy="1527149"/>
              </a:xfrm>
              <a:prstGeom prst="rect">
                <a:avLst/>
              </a:prstGeom>
              <a:blipFill>
                <a:blip r:embed="rId7"/>
                <a:stretch>
                  <a:fillRect l="-4555" r="-3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6818057" y="200321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57" y="2003218"/>
                <a:ext cx="361381" cy="369332"/>
              </a:xfrm>
              <a:prstGeom prst="rect">
                <a:avLst/>
              </a:prstGeom>
              <a:blipFill>
                <a:blip r:embed="rId8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7734717" y="199750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717" y="1997505"/>
                <a:ext cx="368498" cy="369332"/>
              </a:xfrm>
              <a:prstGeom prst="rect">
                <a:avLst/>
              </a:prstGeom>
              <a:blipFill>
                <a:blip r:embed="rId9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3088439" y="3840214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9" y="3840214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1809790" y="386491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0" y="3864919"/>
                <a:ext cx="368498" cy="369332"/>
              </a:xfrm>
              <a:prstGeom prst="rect">
                <a:avLst/>
              </a:prstGeom>
              <a:blipFill>
                <a:blip r:embed="rId11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V="1">
            <a:off x="2669322" y="3820160"/>
            <a:ext cx="446665" cy="427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1986147" y="3792408"/>
            <a:ext cx="506781" cy="455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22596" y="4161636"/>
            <a:ext cx="445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What is the equation of the ellipse in the new coordinate system?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4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07" y="1995949"/>
            <a:ext cx="1816823" cy="888225"/>
          </a:xfrm>
          <a:prstGeom prst="rect">
            <a:avLst/>
          </a:prstGeom>
        </p:spPr>
      </p:pic>
      <p:pic>
        <p:nvPicPr>
          <p:cNvPr id="5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11" y="1971462"/>
            <a:ext cx="2115830" cy="912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825474" y="1608979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 pitchFamily="66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B</a:t>
                </a:r>
                <a:r>
                  <a:rPr kumimoji="0" lang="en-US" altLang="zh-TW" sz="28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ademy Engraved LET" pitchFamily="2" charset="0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 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</a:t>
                </a:r>
                <a:r>
                  <a:rPr kumimoji="0" lang="en-US" altLang="zh-TW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altLang="zh-TW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}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74" y="1608979"/>
                <a:ext cx="2814425" cy="1527149"/>
              </a:xfrm>
              <a:prstGeom prst="rect">
                <a:avLst/>
              </a:prstGeom>
              <a:blipFill>
                <a:blip r:embed="rId5"/>
                <a:stretch>
                  <a:fillRect l="-4329" r="-3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763844" y="3337114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方程式" r:id="rId6" imgW="1016000" imgH="419100" progId="Equation.3">
                  <p:embed/>
                </p:oleObj>
              </mc:Choice>
              <mc:Fallback>
                <p:oleObj name="方程式" r:id="rId6" imgW="1016000" imgH="4191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44" y="3337114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4" y="4675729"/>
            <a:ext cx="1755193" cy="376821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63" y="3214068"/>
            <a:ext cx="5638800" cy="9652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46842" y="5450849"/>
            <a:ext cx="8458200" cy="927100"/>
            <a:chOff x="446842" y="5450849"/>
            <a:chExt cx="8458200" cy="927100"/>
          </a:xfrm>
        </p:grpSpPr>
        <p:pic>
          <p:nvPicPr>
            <p:cNvPr id="10" name="Picture 8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42" y="5450849"/>
              <a:ext cx="8458200" cy="9271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672255" y="5517885"/>
              <a:ext cx="451820" cy="60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840" y="5768349"/>
              <a:ext cx="628650" cy="30480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969268" y="5307228"/>
            <a:ext cx="3251917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23435" y="5311991"/>
            <a:ext cx="2863416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35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471</Words>
  <Application>Microsoft Office PowerPoint</Application>
  <PresentationFormat>如螢幕大小 (4:3)</PresentationFormat>
  <Paragraphs>117</Paragraphs>
  <Slides>12</Slides>
  <Notes>4</Notes>
  <HiddenSlides>0</HiddenSlides>
  <MMClips>1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Academy Engraved LET</vt:lpstr>
      <vt:lpstr>微軟正黑體</vt:lpstr>
      <vt:lpstr>Arial</vt:lpstr>
      <vt:lpstr>Calibri</vt:lpstr>
      <vt:lpstr>Calibri Light</vt:lpstr>
      <vt:lpstr>Cambria Math</vt:lpstr>
      <vt:lpstr>Script MT Bold</vt:lpstr>
      <vt:lpstr>Office 佈景主題</vt:lpstr>
      <vt:lpstr>1_Office 佈景主題</vt:lpstr>
      <vt:lpstr>方程式</vt:lpstr>
      <vt:lpstr>Change Coordinate</vt:lpstr>
      <vt:lpstr>Coordinate System</vt:lpstr>
      <vt:lpstr>Other System → Cartesian</vt:lpstr>
      <vt:lpstr>Other System → Cartesian</vt:lpstr>
      <vt:lpstr>Cartesian → Other System</vt:lpstr>
      <vt:lpstr>Cartesian ↔ Other System</vt:lpstr>
      <vt:lpstr>Equation of ellipse</vt:lpstr>
      <vt:lpstr>Equation of ellipse</vt:lpstr>
      <vt:lpstr>Equation of ellipse</vt:lpstr>
      <vt:lpstr>Equation of hyperbola</vt:lpstr>
      <vt:lpstr>Equation of hyperbola</vt:lpstr>
      <vt:lpstr>Equation of hyperbola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Coordinate</dc:title>
  <dc:creator>Hung-yi Lee</dc:creator>
  <cp:lastModifiedBy>Hung-yi Lee</cp:lastModifiedBy>
  <cp:revision>6</cp:revision>
  <dcterms:created xsi:type="dcterms:W3CDTF">2020-10-29T14:12:20Z</dcterms:created>
  <dcterms:modified xsi:type="dcterms:W3CDTF">2020-11-24T13:58:47Z</dcterms:modified>
</cp:coreProperties>
</file>